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7"/>
  </p:notesMasterIdLst>
  <p:handoutMasterIdLst>
    <p:handoutMasterId r:id="rId58"/>
  </p:handoutMasterIdLst>
  <p:sldIdLst>
    <p:sldId id="256" r:id="rId3"/>
    <p:sldId id="257" r:id="rId4"/>
    <p:sldId id="258" r:id="rId5"/>
    <p:sldId id="287" r:id="rId6"/>
    <p:sldId id="291" r:id="rId7"/>
    <p:sldId id="342" r:id="rId8"/>
    <p:sldId id="289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43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44" r:id="rId25"/>
    <p:sldId id="317" r:id="rId26"/>
    <p:sldId id="345" r:id="rId27"/>
    <p:sldId id="318" r:id="rId28"/>
    <p:sldId id="319" r:id="rId29"/>
    <p:sldId id="326" r:id="rId30"/>
    <p:sldId id="327" r:id="rId31"/>
    <p:sldId id="328" r:id="rId32"/>
    <p:sldId id="320" r:id="rId33"/>
    <p:sldId id="321" r:id="rId34"/>
    <p:sldId id="322" r:id="rId35"/>
    <p:sldId id="346" r:id="rId36"/>
    <p:sldId id="323" r:id="rId37"/>
    <p:sldId id="324" r:id="rId38"/>
    <p:sldId id="347" r:id="rId39"/>
    <p:sldId id="325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8" r:id="rId52"/>
    <p:sldId id="340" r:id="rId53"/>
    <p:sldId id="341" r:id="rId54"/>
    <p:sldId id="349" r:id="rId55"/>
    <p:sldId id="350" r:id="rId56"/>
  </p:sldIdLst>
  <p:sldSz cx="10080625" cy="7559675"/>
  <p:notesSz cx="6888163" cy="100187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mincho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99" userDrawn="1">
          <p15:clr>
            <a:srgbClr val="A4A3A4"/>
          </p15:clr>
        </p15:guide>
        <p15:guide id="2" pos="19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3" autoAdjust="0"/>
  </p:normalViewPr>
  <p:slideViewPr>
    <p:cSldViewPr>
      <p:cViewPr varScale="1">
        <p:scale>
          <a:sx n="76" d="100"/>
          <a:sy n="76" d="100"/>
        </p:scale>
        <p:origin x="864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98" d="100"/>
          <a:sy n="98" d="100"/>
        </p:scale>
        <p:origin x="2237" y="-1344"/>
      </p:cViewPr>
      <p:guideLst>
        <p:guide orient="horz" pos="2699"/>
        <p:guide pos="19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l">
              <a:defRPr sz="11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901171" y="1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/>
          <a:lstStyle>
            <a:lvl1pPr algn="r">
              <a:defRPr sz="1100"/>
            </a:lvl1pPr>
          </a:lstStyle>
          <a:p>
            <a:fld id="{AA9B571F-641F-4304-8918-46FE2FFFDA2E}" type="datetimeFigureOut">
              <a:rPr lang="nb-NO" smtClean="0"/>
              <a:t>08.11.2022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515918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l">
              <a:defRPr sz="11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901171" y="9515918"/>
            <a:ext cx="2985546" cy="502795"/>
          </a:xfrm>
          <a:prstGeom prst="rect">
            <a:avLst/>
          </a:prstGeom>
        </p:spPr>
        <p:txBody>
          <a:bodyPr vert="horz" lIns="84701" tIns="42350" rIns="84701" bIns="42350" rtlCol="0" anchor="b"/>
          <a:lstStyle>
            <a:lvl1pPr algn="r">
              <a:defRPr sz="1100"/>
            </a:lvl1pPr>
          </a:lstStyle>
          <a:p>
            <a:fld id="{F2DB6E62-588C-4674-A4EF-15C92455685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31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6888163" cy="100187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701" tIns="42350" rIns="84701" bIns="42350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nb-NO" altLang="nb-NO"/>
          </a:p>
        </p:txBody>
      </p:sp>
      <p:sp>
        <p:nvSpPr>
          <p:cNvPr id="3082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62000"/>
            <a:ext cx="4987925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8527" y="4758704"/>
            <a:ext cx="5498091" cy="449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altLang="nb-NO" noProof="0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6867" cy="48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3898279" y="0"/>
            <a:ext cx="2976867" cy="48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9517405"/>
            <a:ext cx="2976867" cy="48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98279" y="9517405"/>
            <a:ext cx="2976867" cy="48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670549" algn="l"/>
                <a:tab pos="1341097" algn="l"/>
                <a:tab pos="2011646" algn="l"/>
                <a:tab pos="2682194" algn="l"/>
              </a:tabLst>
              <a:defRPr sz="13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35686034-430C-4EBE-B6E3-73B3A0C7EF9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3298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F053F8-243C-4703-AFCF-4616ADB12D05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11109" cy="450879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99813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A12A6A-6418-4EA0-A760-FA2DAE0F62D7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11109" cy="450879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00407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BBFCDD3-E25A-4BCD-B925-59ED9DDFE54F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11109" cy="450879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53065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0D7518-5319-4B52-8A12-F193FFA13B83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92688" cy="3746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02430" cy="44998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218460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6425F16-235C-40D3-84F2-A5498C663213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92688" cy="3746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02430" cy="44998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466772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6A08E3-EEAE-4F93-89BA-60332DEB538E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92688" cy="3746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02430" cy="44998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3844883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70549" algn="l"/>
                <a:tab pos="1341097" algn="l"/>
                <a:tab pos="2011646" algn="l"/>
                <a:tab pos="2682194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548BB4-7FB4-4F3B-BAD0-F50F5A8EC33D}" type="slidenum">
              <a:rPr lang="en-US" altLang="nb-NO" sz="13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nb-NO" sz="13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62000"/>
            <a:ext cx="4992688" cy="3746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8703"/>
            <a:ext cx="5502430" cy="44998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230237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29274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52778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76283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99787" indent="-211752" defTabSz="41615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20552" algn="l"/>
                <a:tab pos="1241103" algn="l"/>
                <a:tab pos="1863126" algn="l"/>
                <a:tab pos="2483677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97F1456-1F9E-466B-849C-C7D9D0394CA8}" type="slidenum">
              <a:rPr lang="en-US" altLang="nb-NO" sz="1200">
                <a:solidFill>
                  <a:srgbClr val="FFFFFF"/>
                </a:solidFill>
                <a:ea typeface="msmincho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nb-NO" sz="1200">
              <a:solidFill>
                <a:srgbClr val="FFFFFF"/>
              </a:solidFill>
              <a:ea typeface="msmincho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95338" y="714375"/>
            <a:ext cx="4675187" cy="35083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27775" y="4459703"/>
            <a:ext cx="5012072" cy="421425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419340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065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786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186613" y="700088"/>
            <a:ext cx="2147887" cy="6186487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292850" cy="6186487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160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008C5-66D0-4356-A62F-76B6589F847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31950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890D-D026-4989-9774-B597FDEE539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7242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842D-F61E-4E1E-806C-67AA77CB0D2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81994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9D9D-0654-4926-9FFE-2C68D88A4F9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8262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2FFBE-AA97-4349-BDC9-736CF31207C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67872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36814-93EB-427B-98E6-75B10DCDC7E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48140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EAD05-7E90-4047-9A50-2CE03007330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7279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C9D05-6BFF-4D35-A8FA-B2E54AE9049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46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056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07B2-3715-4E1D-93D9-3AAEB6C29E5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9585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AD8C4-485C-40A9-B670-4E2C6356A38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33757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A3EA3-7D20-431C-9A4D-21E0D8D4E80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41791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7D18-3AA4-46CC-9392-75C6F22E610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6528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616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25913" cy="4748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0638" y="2138363"/>
            <a:ext cx="4125912" cy="4748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9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17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62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5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5577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959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700088"/>
            <a:ext cx="859313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8363"/>
            <a:ext cx="8404225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 kern="1200">
          <a:solidFill>
            <a:srgbClr val="99284C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 b="1" i="1">
          <a:solidFill>
            <a:srgbClr val="99284C"/>
          </a:solidFill>
          <a:latin typeface="Arial" panose="020B0604020202020204" pitchFamily="34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6886575"/>
            <a:ext cx="2333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13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FBF993-8CD2-4EA6-BDA1-130D55E0B2B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Times New Roman" panose="02020603050405020304" pitchFamily="18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i.com/" TargetMode="External"/><Relationship Id="rId2" Type="http://schemas.openxmlformats.org/officeDocument/2006/relationships/hyperlink" Target="https://www.myheritage.no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media.digitalarkivet.no/view/503/3266/203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nb-NO" dirty="0" err="1" smtClean="0"/>
              <a:t>Slektsgransking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grunnkurs</a:t>
            </a:r>
            <a:endParaRPr lang="en-US" altLang="nb-NO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763588"/>
            <a:ext cx="9070975" cy="7000875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mtClean="0"/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en-US" altLang="nb-NO" sz="2400" i="1" smtClean="0"/>
              <a:t>Rælingen historielag</a:t>
            </a:r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en-US" altLang="nb-NO" sz="2400" i="1" smtClean="0"/>
              <a:t>v/ Hans Isdahl</a:t>
            </a:r>
          </a:p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en-US" altLang="nb-NO" sz="2400" i="1" smtClean="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619250"/>
            <a:ext cx="8423275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innhold 2"/>
          <p:cNvSpPr>
            <a:spLocks noGrp="1"/>
          </p:cNvSpPr>
          <p:nvPr>
            <p:ph idx="1"/>
          </p:nvPr>
        </p:nvSpPr>
        <p:spPr>
          <a:xfrm>
            <a:off x="503238" y="395288"/>
            <a:ext cx="9056687" cy="6348412"/>
          </a:xfrm>
        </p:spPr>
        <p:txBody>
          <a:bodyPr/>
          <a:lstStyle/>
          <a:p>
            <a:r>
              <a:rPr lang="nb-NO" altLang="nb-NO" dirty="0" smtClean="0"/>
              <a:t>Dette er praktisk når man tar notater. Hvis jeg jobber med 15: Josefine, ser notatene mine slik ut, og numrene forteller om relasjoner mellom personene:</a:t>
            </a:r>
          </a:p>
          <a:p>
            <a:r>
              <a:rPr lang="nb-NO" altLang="nb-NO" dirty="0" smtClean="0"/>
              <a:t> </a:t>
            </a: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15: Josefine Martine </a:t>
            </a:r>
            <a:r>
              <a:rPr lang="nb-NO" altLang="nb-NO" dirty="0" err="1" smtClean="0">
                <a:latin typeface="Viner Hand ITC" panose="03070502030502020203" pitchFamily="66" charset="0"/>
              </a:rPr>
              <a:t>Fossaas</a:t>
            </a:r>
            <a:r>
              <a:rPr lang="nb-NO" altLang="nb-NO" dirty="0" smtClean="0">
                <a:latin typeface="Viner Hand ITC" panose="03070502030502020203" pitchFamily="66" charset="0"/>
              </a:rPr>
              <a:t>, 1863-1933:</a:t>
            </a: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	Barn: Niels Henrik, Ragnhild, Waldemar, Gudrun, Erling, Alfhild 			</a:t>
            </a: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						</a:t>
            </a:r>
            <a:r>
              <a:rPr lang="nb-NO" altLang="nb-NO" dirty="0">
                <a:solidFill>
                  <a:srgbClr val="FFFF00"/>
                </a:solidFill>
                <a:latin typeface="Viner Hand ITC" panose="03070502030502020203" pitchFamily="66" charset="0"/>
              </a:rPr>
              <a:t>U</a:t>
            </a:r>
            <a:r>
              <a:rPr lang="nb-NO" altLang="nb-NO" dirty="0" smtClean="0">
                <a:solidFill>
                  <a:srgbClr val="FFFF00"/>
                </a:solidFill>
                <a:latin typeface="Viner Hand ITC" panose="03070502030502020203" pitchFamily="66" charset="0"/>
              </a:rPr>
              <a:t>ndersøk om det er flere barn...</a:t>
            </a: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30: Christen Rasmussen </a:t>
            </a:r>
            <a:r>
              <a:rPr lang="nb-NO" altLang="nb-NO" dirty="0" err="1" smtClean="0">
                <a:latin typeface="Viner Hand ITC" panose="03070502030502020203" pitchFamily="66" charset="0"/>
              </a:rPr>
              <a:t>Fossaas</a:t>
            </a:r>
            <a:endParaRPr lang="nb-NO" altLang="nb-NO" dirty="0" smtClean="0">
              <a:latin typeface="Viner Hand ITC" panose="03070502030502020203" pitchFamily="66" charset="0"/>
            </a:endParaRP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						</a:t>
            </a:r>
            <a:r>
              <a:rPr lang="nb-NO" altLang="nb-NO" dirty="0" smtClean="0">
                <a:solidFill>
                  <a:srgbClr val="FFFF00"/>
                </a:solidFill>
                <a:latin typeface="Viner Hand ITC" panose="03070502030502020203" pitchFamily="66" charset="0"/>
              </a:rPr>
              <a:t>Husk på å sjekke kirkeboka...</a:t>
            </a:r>
          </a:p>
          <a:p>
            <a:r>
              <a:rPr lang="nb-NO" altLang="nb-NO" dirty="0" smtClean="0">
                <a:latin typeface="Viner Hand ITC" panose="03070502030502020203" pitchFamily="66" charset="0"/>
              </a:rPr>
              <a:t>31: Ukjent!				</a:t>
            </a:r>
          </a:p>
          <a:p>
            <a:r>
              <a:rPr lang="nb-NO" altLang="nb-NO" dirty="0">
                <a:latin typeface="Viner Hand ITC" panose="03070502030502020203" pitchFamily="66" charset="0"/>
              </a:rPr>
              <a:t>	</a:t>
            </a:r>
            <a:r>
              <a:rPr lang="nb-NO" altLang="nb-NO" dirty="0" smtClean="0">
                <a:latin typeface="Viner Hand ITC" panose="03070502030502020203" pitchFamily="66" charset="0"/>
              </a:rPr>
              <a:t>					</a:t>
            </a:r>
            <a:r>
              <a:rPr lang="nb-NO" altLang="nb-NO" dirty="0" smtClean="0">
                <a:solidFill>
                  <a:srgbClr val="FFFF00"/>
                </a:solidFill>
                <a:latin typeface="Viner Hand ITC" panose="03070502030502020203" pitchFamily="66" charset="0"/>
              </a:rPr>
              <a:t>Husk å finne vielsen til Christen...</a:t>
            </a:r>
          </a:p>
          <a:p>
            <a:endParaRPr lang="nb-NO" alt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Slektsprogram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Et </a:t>
            </a:r>
            <a:r>
              <a:rPr lang="nb-NO" dirty="0" err="1" smtClean="0"/>
              <a:t>slektsprogram</a:t>
            </a:r>
            <a:r>
              <a:rPr lang="nb-NO" dirty="0" smtClean="0"/>
              <a:t> er vårt arkiv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Vi kan samle alt (!) i et </a:t>
            </a:r>
            <a:r>
              <a:rPr lang="nb-NO" dirty="0" err="1" smtClean="0"/>
              <a:t>slektsprogram</a:t>
            </a:r>
            <a:endParaRPr lang="nb-NO" dirty="0" smtClean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Vi kan ta ut alle slags rapporter f.eks. slektstrær og hele bøker om slekta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err="1" smtClean="0"/>
              <a:t>Slektsprogram</a:t>
            </a:r>
            <a:r>
              <a:rPr lang="nb-NO" dirty="0" smtClean="0"/>
              <a:t> på nettet:		</a:t>
            </a:r>
            <a:r>
              <a:rPr lang="nb-NO" dirty="0" smtClean="0">
                <a:hlinkClick r:id="rId2"/>
              </a:rPr>
              <a:t>https://www.myheritage.no/</a:t>
            </a:r>
            <a:endParaRPr lang="nb-NO" dirty="0"/>
          </a:p>
          <a:p>
            <a:pPr marL="0" indent="0">
              <a:defRPr/>
            </a:pPr>
            <a:r>
              <a:rPr lang="nb-NO" dirty="0" smtClean="0"/>
              <a:t>		</a:t>
            </a:r>
            <a:r>
              <a:rPr lang="nb-NO" dirty="0" smtClean="0">
                <a:hlinkClick r:id="rId3"/>
              </a:rPr>
              <a:t>https://www.geni.com/</a:t>
            </a:r>
            <a:r>
              <a:rPr lang="nb-NO" dirty="0" smtClean="0"/>
              <a:t> </a:t>
            </a:r>
          </a:p>
          <a:p>
            <a:pPr marL="0" indent="0">
              <a:defRPr/>
            </a:pPr>
            <a:endParaRPr 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Begynne å bruke slektsprogram</a:t>
            </a:r>
          </a:p>
        </p:txBody>
      </p:sp>
      <p:sp>
        <p:nvSpPr>
          <p:cNvPr id="24579" name="Plassholder for innhold 2"/>
          <p:cNvSpPr>
            <a:spLocks noGrp="1"/>
          </p:cNvSpPr>
          <p:nvPr>
            <p:ph idx="1"/>
          </p:nvPr>
        </p:nvSpPr>
        <p:spPr>
          <a:xfrm>
            <a:off x="647700" y="1514475"/>
            <a:ext cx="9056688" cy="4975225"/>
          </a:xfrm>
        </p:spPr>
        <p:txBody>
          <a:bodyPr/>
          <a:lstStyle/>
          <a:p>
            <a:r>
              <a:rPr lang="nb-NO" altLang="nb-NO" smtClean="0"/>
              <a:t>Innstillinger</a:t>
            </a:r>
          </a:p>
        </p:txBody>
      </p:sp>
      <p:pic>
        <p:nvPicPr>
          <p:cNvPr id="24580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6824" r="22856" b="25873"/>
          <a:stretch>
            <a:fillRect/>
          </a:stretch>
        </p:blipFill>
        <p:spPr bwMode="auto">
          <a:xfrm>
            <a:off x="1439863" y="2195513"/>
            <a:ext cx="7129462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957263"/>
          </a:xfrm>
        </p:spPr>
        <p:txBody>
          <a:bodyPr/>
          <a:lstStyle/>
          <a:p>
            <a:r>
              <a:rPr lang="nb-NO" altLang="nb-NO" smtClean="0"/>
              <a:t>Start ny base eller bruk gammel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238" y="1258888"/>
            <a:ext cx="9056687" cy="54848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Vi kan lage flere baser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Velg gjerne en ny for å øve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Merk dere GEDCOM for import fra annen base</a:t>
            </a:r>
          </a:p>
          <a:p>
            <a:pPr>
              <a:defRPr/>
            </a:pPr>
            <a:endParaRPr lang="nb-NO" dirty="0"/>
          </a:p>
        </p:txBody>
      </p:sp>
      <p:pic>
        <p:nvPicPr>
          <p:cNvPr id="25604" name="Plassholder for inn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46" b="46564"/>
          <a:stretch>
            <a:fillRect/>
          </a:stretch>
        </p:blipFill>
        <p:spPr bwMode="auto">
          <a:xfrm>
            <a:off x="792163" y="3059113"/>
            <a:ext cx="88423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814388"/>
          </a:xfrm>
        </p:spPr>
        <p:txBody>
          <a:bodyPr/>
          <a:lstStyle/>
          <a:p>
            <a:r>
              <a:rPr lang="nb-NO" altLang="nb-NO" smtClean="0"/>
              <a:t>Åpningsbilde BK</a:t>
            </a:r>
          </a:p>
        </p:txBody>
      </p:sp>
      <p:sp>
        <p:nvSpPr>
          <p:cNvPr id="26627" name="Plassholder for innhold 2"/>
          <p:cNvSpPr>
            <a:spLocks noGrp="1"/>
          </p:cNvSpPr>
          <p:nvPr>
            <p:ph idx="1"/>
          </p:nvPr>
        </p:nvSpPr>
        <p:spPr>
          <a:xfrm>
            <a:off x="503238" y="1187450"/>
            <a:ext cx="9056687" cy="55562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smtClean="0"/>
              <a:t>Legg merke til menyen og informasjon nederst</a:t>
            </a:r>
          </a:p>
        </p:txBody>
      </p:sp>
      <p:pic>
        <p:nvPicPr>
          <p:cNvPr id="26628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7" t="2066" r="9282" b="7297"/>
          <a:stretch>
            <a:fillRect/>
          </a:stretch>
        </p:blipFill>
        <p:spPr bwMode="auto">
          <a:xfrm>
            <a:off x="206375" y="2124075"/>
            <a:ext cx="9648825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Først en gjennomgang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Jeg bruker Brother Keeper som eksempel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Metoden er lik i alle </a:t>
            </a:r>
            <a:r>
              <a:rPr lang="nb-NO" dirty="0" err="1" smtClean="0"/>
              <a:t>slektsprogram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67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669925"/>
          </a:xfrm>
        </p:spPr>
        <p:txBody>
          <a:bodyPr/>
          <a:lstStyle/>
          <a:p>
            <a:r>
              <a:rPr lang="nb-NO" altLang="nb-NO" smtClean="0"/>
              <a:t>Registrering</a:t>
            </a:r>
          </a:p>
        </p:txBody>
      </p:sp>
      <p:sp>
        <p:nvSpPr>
          <p:cNvPr id="27651" name="Plassholder for innhold 2"/>
          <p:cNvSpPr>
            <a:spLocks noGrp="1"/>
          </p:cNvSpPr>
          <p:nvPr>
            <p:ph idx="1"/>
          </p:nvPr>
        </p:nvSpPr>
        <p:spPr>
          <a:xfrm>
            <a:off x="503238" y="971550"/>
            <a:ext cx="9056687" cy="57721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Rekkefølge ved registrering betyr ingenting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Start med deg sjøl, f.eks.</a:t>
            </a:r>
          </a:p>
        </p:txBody>
      </p:sp>
      <p:pic>
        <p:nvPicPr>
          <p:cNvPr id="27652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16428" b="5525"/>
          <a:stretch>
            <a:fillRect/>
          </a:stretch>
        </p:blipFill>
        <p:spPr bwMode="auto">
          <a:xfrm>
            <a:off x="1511300" y="2195513"/>
            <a:ext cx="72707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Hva registrerer vi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Navn og kjønn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Data om personen, legg til felt evt.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Husk kilder, evt. vitner som faddere, forlovere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Barn, tilsvarende foreldra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Biografi: Et fint sted å skrive fritt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Bilder, lydfiler, video, andre filer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alt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Vitsen med slektsprogram</a:t>
            </a:r>
          </a:p>
        </p:txBody>
      </p:sp>
      <p:sp>
        <p:nvSpPr>
          <p:cNvPr id="2969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Å lenke personer til andre personer!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Lenke til barn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Lenke til foreldre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Lenke til personer en har barn med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Lenke til kjærester man ikke har barn med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Legg til partner</a:t>
            </a:r>
          </a:p>
        </p:txBody>
      </p:sp>
      <p:pic>
        <p:nvPicPr>
          <p:cNvPr id="30723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99" b="49442"/>
          <a:stretch>
            <a:fillRect/>
          </a:stretch>
        </p:blipFill>
        <p:spPr>
          <a:xfrm>
            <a:off x="1447800" y="1549400"/>
            <a:ext cx="7167563" cy="5267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Innhold i kurset: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92163" y="1536700"/>
            <a:ext cx="8418512" cy="4872038"/>
          </a:xfrm>
        </p:spPr>
        <p:txBody>
          <a:bodyPr/>
          <a:lstStyle/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Folketellinger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Gravminner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/>
              <a:t>Slektsprogram</a:t>
            </a:r>
            <a:endParaRPr lang="en-US" altLang="nb-NO" dirty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Kirkebøker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Trykte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kilder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DIS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slekt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på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nett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smtClean="0"/>
              <a:t>Å </a:t>
            </a:r>
            <a:r>
              <a:rPr lang="en-US" altLang="nb-NO" dirty="0" err="1" smtClean="0"/>
              <a:t>skrive</a:t>
            </a:r>
            <a:r>
              <a:rPr lang="en-US" altLang="nb-NO" dirty="0" smtClean="0"/>
              <a:t> om </a:t>
            </a:r>
            <a:r>
              <a:rPr lang="en-US" altLang="nb-NO" dirty="0" err="1" smtClean="0"/>
              <a:t>egen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slekt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419100" algn="l"/>
                <a:tab pos="523875" algn="l"/>
                <a:tab pos="973138" algn="l"/>
                <a:tab pos="1422400" algn="l"/>
                <a:tab pos="1871663" algn="l"/>
                <a:tab pos="2320925" algn="l"/>
                <a:tab pos="2770188" algn="l"/>
                <a:tab pos="3219450" algn="l"/>
                <a:tab pos="3668713" algn="l"/>
                <a:tab pos="4117975" algn="l"/>
                <a:tab pos="4567238" algn="l"/>
                <a:tab pos="5016500" algn="l"/>
                <a:tab pos="5465763" algn="l"/>
                <a:tab pos="5915025" algn="l"/>
                <a:tab pos="6364288" algn="l"/>
                <a:tab pos="6813550" algn="l"/>
                <a:tab pos="7262813" algn="l"/>
                <a:tab pos="7712075" algn="l"/>
                <a:tab pos="8161338" algn="l"/>
                <a:tab pos="8610600" algn="l"/>
                <a:tab pos="9059863" algn="l"/>
              </a:tabLst>
            </a:pPr>
            <a:r>
              <a:rPr lang="en-US" altLang="nb-NO" dirty="0" err="1" smtClean="0"/>
              <a:t>Kilder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kildebruk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Legg til barn</a:t>
            </a:r>
          </a:p>
        </p:txBody>
      </p:sp>
      <p:pic>
        <p:nvPicPr>
          <p:cNvPr id="31748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015" r="10713" b="5553"/>
          <a:stretch>
            <a:fillRect/>
          </a:stretch>
        </p:blipFill>
        <p:spPr bwMode="auto">
          <a:xfrm>
            <a:off x="792163" y="1835150"/>
            <a:ext cx="90011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Legg til foreldre</a:t>
            </a:r>
          </a:p>
        </p:txBody>
      </p:sp>
      <p:pic>
        <p:nvPicPr>
          <p:cNvPr id="32771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r="43579" b="36380"/>
          <a:stretch>
            <a:fillRect/>
          </a:stretch>
        </p:blipFill>
        <p:spPr>
          <a:xfrm>
            <a:off x="2376488" y="1908175"/>
            <a:ext cx="4968875" cy="3024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Legg inn andre personer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Du kan godt legge inn løse personer som du regner med er nyttige</a:t>
            </a:r>
          </a:p>
          <a:p>
            <a:pPr marL="0" indent="0">
              <a:defRPr/>
            </a:pPr>
            <a:endParaRPr lang="nb-NO" dirty="0"/>
          </a:p>
        </p:txBody>
      </p:sp>
      <p:pic>
        <p:nvPicPr>
          <p:cNvPr id="33796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744" r="49284" b="39841"/>
          <a:stretch>
            <a:fillRect/>
          </a:stretch>
        </p:blipFill>
        <p:spPr bwMode="auto">
          <a:xfrm>
            <a:off x="2474913" y="2987675"/>
            <a:ext cx="511333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Biografi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79" t="4244" r="33619" b="27731"/>
          <a:stretch/>
        </p:blipFill>
        <p:spPr>
          <a:xfrm>
            <a:off x="647824" y="1331565"/>
            <a:ext cx="891980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Registrer noen personer</a:t>
            </a:r>
          </a:p>
        </p:txBody>
      </p:sp>
      <p:sp>
        <p:nvSpPr>
          <p:cNvPr id="34819" name="Plassholder for innhold 2"/>
          <p:cNvSpPr>
            <a:spLocks noGrp="1"/>
          </p:cNvSpPr>
          <p:nvPr>
            <p:ph idx="1"/>
          </p:nvPr>
        </p:nvSpPr>
        <p:spPr>
          <a:xfrm>
            <a:off x="482600" y="1751013"/>
            <a:ext cx="9056688" cy="49752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smtClean="0"/>
              <a:t>Vi skal se litt på rapporter</a:t>
            </a:r>
          </a:p>
        </p:txBody>
      </p:sp>
      <p:pic>
        <p:nvPicPr>
          <p:cNvPr id="34820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744" r="62143" b="72858"/>
          <a:stretch>
            <a:fillRect/>
          </a:stretch>
        </p:blipFill>
        <p:spPr bwMode="auto">
          <a:xfrm>
            <a:off x="6192838" y="1549400"/>
            <a:ext cx="30241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4285" r="49200" b="62698"/>
          <a:stretch>
            <a:fillRect/>
          </a:stretch>
        </p:blipFill>
        <p:spPr bwMode="auto">
          <a:xfrm>
            <a:off x="639763" y="2366963"/>
            <a:ext cx="29606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1744" r="49286" b="55080"/>
          <a:stretch>
            <a:fillRect/>
          </a:stretch>
        </p:blipFill>
        <p:spPr bwMode="auto">
          <a:xfrm>
            <a:off x="576263" y="4941888"/>
            <a:ext cx="29511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1744" r="50714" b="55080"/>
          <a:stretch>
            <a:fillRect/>
          </a:stretch>
        </p:blipFill>
        <p:spPr bwMode="auto">
          <a:xfrm>
            <a:off x="7005638" y="4610100"/>
            <a:ext cx="28082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4285" r="47858" b="25871"/>
          <a:stretch>
            <a:fillRect/>
          </a:stretch>
        </p:blipFill>
        <p:spPr bwMode="auto">
          <a:xfrm>
            <a:off x="3727450" y="3414713"/>
            <a:ext cx="30972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Rapporter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En egenskap ved </a:t>
            </a:r>
            <a:r>
              <a:rPr lang="nb-NO" dirty="0" err="1" smtClean="0"/>
              <a:t>slektsprogram</a:t>
            </a:r>
            <a:r>
              <a:rPr lang="nb-NO" dirty="0" smtClean="0"/>
              <a:t> er lagring av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Like viktig er det å hente ut data etter behov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Rapporter, både ferdiglaga og dem du sjøl lager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Rapportene kan åpnes i tekstbehandler!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Her er noen eksempler fra Brothers Keeper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65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tel 1"/>
          <p:cNvSpPr>
            <a:spLocks noGrp="1"/>
          </p:cNvSpPr>
          <p:nvPr>
            <p:ph type="title"/>
          </p:nvPr>
        </p:nvSpPr>
        <p:spPr>
          <a:xfrm>
            <a:off x="503239" y="301625"/>
            <a:ext cx="3240930" cy="1247775"/>
          </a:xfrm>
        </p:spPr>
        <p:txBody>
          <a:bodyPr/>
          <a:lstStyle/>
          <a:p>
            <a:r>
              <a:rPr lang="nb-NO" altLang="nb-NO" dirty="0" err="1" smtClean="0"/>
              <a:t>Anebok</a:t>
            </a:r>
            <a:endParaRPr lang="nb-NO" altLang="nb-NO" dirty="0" smtClean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3" t="12928" r="32703" b="20494"/>
          <a:stretch/>
        </p:blipFill>
        <p:spPr>
          <a:xfrm>
            <a:off x="3888184" y="179437"/>
            <a:ext cx="5948489" cy="72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957931"/>
          </a:xfrm>
        </p:spPr>
        <p:txBody>
          <a:bodyPr/>
          <a:lstStyle/>
          <a:p>
            <a:r>
              <a:rPr lang="nb-NO" altLang="nb-NO" dirty="0" err="1" smtClean="0"/>
              <a:t>Anetre</a:t>
            </a:r>
            <a:endParaRPr lang="nb-NO" altLang="nb-NO" dirty="0" smtClean="0"/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547589"/>
            <a:ext cx="9192752" cy="57454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Anevifte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9" y="1403573"/>
            <a:ext cx="9447450" cy="5904656"/>
          </a:xfrm>
        </p:spPr>
      </p:pic>
    </p:spTree>
    <p:extLst>
      <p:ext uri="{BB962C8B-B14F-4D97-AF65-F5344CB8AC3E}">
        <p14:creationId xmlns:p14="http://schemas.microsoft.com/office/powerpoint/2010/main" val="36810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9" y="301625"/>
            <a:ext cx="4033018" cy="1247775"/>
          </a:xfrm>
        </p:spPr>
        <p:txBody>
          <a:bodyPr/>
          <a:lstStyle/>
          <a:p>
            <a:r>
              <a:rPr lang="nb-NO" dirty="0" err="1" smtClean="0"/>
              <a:t>Etterslektsbok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3" t="14376" r="33608" b="16152"/>
          <a:stretch/>
        </p:blipFill>
        <p:spPr>
          <a:xfrm>
            <a:off x="4320232" y="107429"/>
            <a:ext cx="5616624" cy="7286428"/>
          </a:xfrm>
        </p:spPr>
      </p:pic>
    </p:spTree>
    <p:extLst>
      <p:ext uri="{BB962C8B-B14F-4D97-AF65-F5344CB8AC3E}">
        <p14:creationId xmlns:p14="http://schemas.microsoft.com/office/powerpoint/2010/main" val="18925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27720"/>
          <a:lstStyle/>
          <a:p>
            <a:pPr marL="215900" indent="-203200" eaLnBrk="1"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US" altLang="nb-NO" smtClean="0"/>
              <a:t>Plan for i dag: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3600" y="1573213"/>
            <a:ext cx="8418513" cy="4762500"/>
          </a:xfrm>
        </p:spPr>
        <p:txBody>
          <a:bodyPr/>
          <a:lstStyle/>
          <a:p>
            <a:pPr marL="0" indent="107950" eaLnBrk="1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Nistua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onsdag</a:t>
            </a:r>
            <a:r>
              <a:rPr lang="en-US" altLang="nb-NO" dirty="0" smtClean="0"/>
              <a:t> 9. </a:t>
            </a:r>
            <a:r>
              <a:rPr lang="en-US" altLang="nb-NO" dirty="0" err="1" smtClean="0"/>
              <a:t>november</a:t>
            </a:r>
            <a:r>
              <a:rPr lang="en-US" altLang="nb-NO" dirty="0" smtClean="0"/>
              <a:t> 19 – 21: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Innledning</a:t>
            </a:r>
            <a:r>
              <a:rPr lang="en-US" altLang="nb-NO" dirty="0" smtClean="0"/>
              <a:t> </a:t>
            </a:r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Mer</a:t>
            </a:r>
            <a:r>
              <a:rPr lang="en-US" altLang="nb-NO" dirty="0" smtClean="0"/>
              <a:t> om </a:t>
            </a:r>
            <a:r>
              <a:rPr lang="en-US" altLang="nb-NO" dirty="0" err="1" smtClean="0"/>
              <a:t>kilder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smtClean="0"/>
              <a:t>Å ta </a:t>
            </a:r>
            <a:r>
              <a:rPr lang="en-US" altLang="nb-NO" dirty="0" err="1" smtClean="0"/>
              <a:t>notater</a:t>
            </a:r>
            <a:r>
              <a:rPr lang="en-US" altLang="nb-NO" dirty="0" smtClean="0"/>
              <a:t> - </a:t>
            </a:r>
            <a:r>
              <a:rPr lang="en-US" altLang="nb-NO" dirty="0" err="1" smtClean="0"/>
              <a:t>nummerering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err="1" smtClean="0"/>
              <a:t>Slektsprogram</a:t>
            </a:r>
            <a:endParaRPr lang="en-US" altLang="nb-NO" dirty="0" smtClean="0"/>
          </a:p>
          <a:p>
            <a:pPr marL="419100" indent="-314325" eaLnBrk="1">
              <a:buClr>
                <a:srgbClr val="333333"/>
              </a:buClr>
              <a:buSzPct val="45000"/>
              <a:buFont typeface="Wingdings" panose="05000000000000000000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altLang="nb-NO" dirty="0" smtClean="0"/>
              <a:t>Fra </a:t>
            </a:r>
            <a:r>
              <a:rPr lang="en-US" altLang="nb-NO" dirty="0" err="1" smtClean="0"/>
              <a:t>folketelling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til</a:t>
            </a:r>
            <a:r>
              <a:rPr lang="en-US" altLang="nb-NO" dirty="0" smtClean="0"/>
              <a:t> </a:t>
            </a:r>
            <a:r>
              <a:rPr lang="en-US" altLang="nb-NO" dirty="0" err="1" smtClean="0"/>
              <a:t>kirkebok</a:t>
            </a:r>
            <a:endParaRPr lang="en-US" altLang="nb-NO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107429"/>
            <a:ext cx="9056687" cy="936105"/>
          </a:xfrm>
        </p:spPr>
        <p:txBody>
          <a:bodyPr/>
          <a:lstStyle/>
          <a:p>
            <a:r>
              <a:rPr lang="nb-NO" dirty="0" smtClean="0"/>
              <a:t>Etterkommere i sirkel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5693" r="21848" b="6021"/>
          <a:stretch/>
        </p:blipFill>
        <p:spPr>
          <a:xfrm>
            <a:off x="1722164" y="1043534"/>
            <a:ext cx="6618834" cy="6408711"/>
          </a:xfrm>
        </p:spPr>
      </p:pic>
    </p:spTree>
    <p:extLst>
      <p:ext uri="{BB962C8B-B14F-4D97-AF65-F5344CB8AC3E}">
        <p14:creationId xmlns:p14="http://schemas.microsoft.com/office/powerpoint/2010/main" val="25128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Litt statistikk</a:t>
            </a:r>
          </a:p>
        </p:txBody>
      </p:sp>
      <p:pic>
        <p:nvPicPr>
          <p:cNvPr id="2" name="Plassholder for innhold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1" t="12928" r="45819" b="62467"/>
          <a:stretch/>
        </p:blipFill>
        <p:spPr>
          <a:xfrm>
            <a:off x="1046034" y="1331565"/>
            <a:ext cx="8513891" cy="60306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Slektskap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5029" r="31960" b="52396"/>
          <a:stretch/>
        </p:blipFill>
        <p:spPr>
          <a:xfrm>
            <a:off x="956064" y="1835621"/>
            <a:ext cx="8614957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Å avslutte et </a:t>
            </a:r>
            <a:r>
              <a:rPr lang="nb-NO" altLang="nb-NO" dirty="0" err="1" smtClean="0"/>
              <a:t>slektsprogram</a:t>
            </a:r>
            <a:endParaRPr lang="nb-NO" altLang="nb-NO" dirty="0" smtClean="0"/>
          </a:p>
        </p:txBody>
      </p:sp>
      <p:sp>
        <p:nvSpPr>
          <p:cNvPr id="39939" name="Plassholder for innhold 2"/>
          <p:cNvSpPr>
            <a:spLocks noGrp="1"/>
          </p:cNvSpPr>
          <p:nvPr>
            <p:ph idx="1"/>
          </p:nvPr>
        </p:nvSpPr>
        <p:spPr>
          <a:xfrm>
            <a:off x="647824" y="1768475"/>
            <a:ext cx="8912101" cy="4975225"/>
          </a:xfrm>
        </p:spPr>
        <p:txBody>
          <a:bodyPr/>
          <a:lstStyle/>
          <a:p>
            <a:pPr marL="0" indent="0"/>
            <a:r>
              <a:rPr lang="nb-NO" altLang="nb-NO" dirty="0" smtClean="0"/>
              <a:t>Lagre ekstra kopi i ei anna mappe eller på annen disk!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34999" t="15713" r="33571" b="48730"/>
          <a:stretch/>
        </p:blipFill>
        <p:spPr>
          <a:xfrm>
            <a:off x="654130" y="2339677"/>
            <a:ext cx="4299906" cy="2736304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30713" t="5553" r="29284" b="43650"/>
          <a:stretch/>
        </p:blipFill>
        <p:spPr>
          <a:xfrm>
            <a:off x="4954036" y="3995861"/>
            <a:ext cx="4694788" cy="3353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 skal dere jobbe: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Registrere i </a:t>
            </a:r>
            <a:r>
              <a:rPr lang="nb-NO" dirty="0" err="1" smtClean="0"/>
              <a:t>slektsprogram</a:t>
            </a:r>
            <a:endParaRPr lang="nb-NO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Legg inn dere sjøl med data som nummer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Legg til foreldre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Legg til evt. barn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Gå til foreldre og legg til deres foreldre osv.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Se på noen rapporter</a:t>
            </a:r>
          </a:p>
          <a:p>
            <a:pPr marL="0" indent="0"/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8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Da er vi klare for kirkebøker</a:t>
            </a:r>
          </a:p>
        </p:txBody>
      </p:sp>
      <p:sp>
        <p:nvSpPr>
          <p:cNvPr id="4096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Vi har noen personer fra folketellinger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Vi skal kontrollere data på personene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altLang="nb-NO" dirty="0" smtClean="0"/>
              <a:t>NB: Kirkebøkene er primærkilde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altLang="nb-NO" dirty="0" smtClean="0"/>
          </a:p>
          <a:p>
            <a:pPr marL="0" indent="0"/>
            <a:endParaRPr lang="nb-NO" altLang="nb-NO" dirty="0"/>
          </a:p>
          <a:p>
            <a:pPr marL="0" indent="0"/>
            <a:endParaRPr lang="nb-NO" alt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Eksempel fra forrige presentasjon:</a:t>
            </a:r>
          </a:p>
        </p:txBody>
      </p:sp>
      <p:sp>
        <p:nvSpPr>
          <p:cNvPr id="41987" name="Plassholder for innhold 2"/>
          <p:cNvSpPr>
            <a:spLocks noGrp="1"/>
          </p:cNvSpPr>
          <p:nvPr>
            <p:ph idx="1"/>
          </p:nvPr>
        </p:nvSpPr>
        <p:spPr>
          <a:xfrm>
            <a:off x="503238" y="1403573"/>
            <a:ext cx="9361610" cy="5340127"/>
          </a:xfrm>
        </p:spPr>
        <p:txBody>
          <a:bodyPr/>
          <a:lstStyle/>
          <a:p>
            <a:pPr indent="-333375" eaLnBrk="1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 smtClean="0"/>
              <a:t>1910</a:t>
            </a:r>
            <a:r>
              <a:rPr lang="nb-NO" altLang="nb-NO" dirty="0"/>
              <a:t>: Toftes gate 51 etasje 1, Kristiania 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/>
              <a:t>Olaf Amandus Pedersen, født 12/11-1890 i Kristiania, arbeider i </a:t>
            </a:r>
            <a:r>
              <a:rPr lang="nb-NO" altLang="nb-NO" dirty="0" err="1"/>
              <a:t>dampskipseksepedisjon</a:t>
            </a:r>
            <a:endParaRPr lang="nb-NO" altLang="nb-NO" dirty="0"/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/>
              <a:t>Mor Anne Kirstine Husebye, født 25/7-1854 i Enebakk, enke og gårdeier (Toftes gate 51?)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/>
              <a:t>Mormor Helene Husebye, født 26/11-1827 i Enebakk, enke underholdes av datteren</a:t>
            </a:r>
          </a:p>
          <a:p>
            <a:pPr marL="550863" indent="-541338" eaLnBrk="1">
              <a:buSzPct val="45000"/>
              <a:buFont typeface="Wingdings" panose="05000000000000000000" pitchFamily="2" charset="2"/>
              <a:buChar char="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dirty="0"/>
              <a:t>Bror Sigurd Johs. Pedersen, født 3/3-1888 i Kristiania, kontorist innen assuranse</a:t>
            </a:r>
          </a:p>
          <a:p>
            <a:pPr marL="295275" indent="-285750" eaLnBrk="1">
              <a:buSzPct val="45000"/>
              <a:buFont typeface="Times New Roman" panose="02020603050405020304" pitchFamily="18" charset="0"/>
              <a:buChar char="●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nb-NO" altLang="nb-NO" sz="2400" b="1" i="1" dirty="0"/>
              <a:t>Kilde: Digitalarkivet - Folketellinga for 0301 Kristiania kjøpstad 1910     </a:t>
            </a:r>
          </a:p>
          <a:p>
            <a:endParaRPr lang="nb-NO" alt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Finne 1910-personen i kirkeboka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Digitalarkivet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Velg kilde – kirkebok, fødsel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Velg kirkesokn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Velg tidsrom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17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 smtClean="0"/>
              <a:t>Kirkeboka i Digitalarkivet</a:t>
            </a:r>
          </a:p>
        </p:txBody>
      </p:sp>
      <p:sp>
        <p:nvSpPr>
          <p:cNvPr id="43011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 smtClean="0"/>
              <a:t>Anne Kirstine Husebye, født 25/7-1854 i Enebakk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l="711" t="10633" r="34999" b="29682"/>
          <a:stretch/>
        </p:blipFill>
        <p:spPr>
          <a:xfrm>
            <a:off x="647824" y="2411685"/>
            <a:ext cx="9100586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Fødsel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72" t="4340" r="36116" b="60634"/>
          <a:stretch/>
        </p:blipFill>
        <p:spPr>
          <a:xfrm>
            <a:off x="976221" y="1564600"/>
            <a:ext cx="811071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/>
            <a:r>
              <a:rPr lang="nb-NO" altLang="nb-NO" dirty="0" smtClean="0"/>
              <a:t>Primærkilde? Private brev: </a:t>
            </a:r>
            <a:br>
              <a:rPr lang="nb-NO" altLang="nb-NO" dirty="0" smtClean="0"/>
            </a:br>
            <a:r>
              <a:rPr lang="nb-NO" altLang="nb-NO" dirty="0" smtClean="0"/>
              <a:t>Var Trygve en dritt?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41821" r="16420" b="22743"/>
          <a:stretch>
            <a:fillRect/>
          </a:stretch>
        </p:blipFill>
        <p:spPr bwMode="auto">
          <a:xfrm>
            <a:off x="792163" y="2124075"/>
            <a:ext cx="86344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71" t="41821" r="16420" b="2274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301626"/>
            <a:ext cx="9056687" cy="813916"/>
          </a:xfrm>
        </p:spPr>
        <p:txBody>
          <a:bodyPr/>
          <a:lstStyle/>
          <a:p>
            <a:r>
              <a:rPr lang="nb-NO" dirty="0" smtClean="0"/>
              <a:t>Bla så kommer  vi til primærkilden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238" y="1331565"/>
            <a:ext cx="9056687" cy="5412135"/>
          </a:xfrm>
        </p:spPr>
        <p:txBody>
          <a:bodyPr/>
          <a:lstStyle/>
          <a:p>
            <a:r>
              <a:rPr lang="nb-NO" dirty="0" smtClean="0"/>
              <a:t>Dåp: </a:t>
            </a:r>
          </a:p>
          <a:p>
            <a:r>
              <a:rPr lang="nb-NO" dirty="0" smtClean="0"/>
              <a:t>Datter Inger Kirstine, ekte, foreldre gårdbruker Andreas Christophersen og hustru Helene Halvorsdatter Husebye, født 25. juli, døpt 8. oktober 1854 i Enebakk kirke, faddere… </a:t>
            </a:r>
          </a:p>
          <a:p>
            <a:endParaRPr lang="nb-NO" dirty="0"/>
          </a:p>
          <a:p>
            <a:endParaRPr lang="nb-NO" dirty="0" smtClean="0"/>
          </a:p>
          <a:p>
            <a:endParaRPr lang="nb-NO" sz="2400" b="1" i="1" dirty="0"/>
          </a:p>
          <a:p>
            <a:r>
              <a:rPr lang="nb-NO" sz="2400" b="1" i="1" dirty="0" smtClean="0"/>
              <a:t>Kilde: </a:t>
            </a:r>
            <a:r>
              <a:rPr lang="nb-NO" sz="2400" b="1" i="1" dirty="0" smtClean="0">
                <a:hlinkClick r:id="rId2"/>
              </a:rPr>
              <a:t>https://media.digitalarkivet.no/view/503/3266/203</a:t>
            </a:r>
            <a:r>
              <a:rPr lang="nb-NO" sz="2400" b="1" i="1" dirty="0" smtClean="0"/>
              <a:t> </a:t>
            </a:r>
            <a:endParaRPr lang="nb-NO" sz="2400" b="1" i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3093" t="45716" r="16189" b="36505"/>
          <a:stretch/>
        </p:blipFill>
        <p:spPr>
          <a:xfrm>
            <a:off x="625220" y="4283893"/>
            <a:ext cx="9433048" cy="11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Kanskje konfirmasjon er nyttig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Konfirmert:</a:t>
            </a:r>
          </a:p>
          <a:p>
            <a:r>
              <a:rPr lang="nb-NO" dirty="0" smtClean="0"/>
              <a:t>Anne Kirstine </a:t>
            </a:r>
            <a:r>
              <a:rPr lang="nb-NO" dirty="0" err="1" smtClean="0"/>
              <a:t>Andreasdatter</a:t>
            </a:r>
            <a:r>
              <a:rPr lang="nb-NO" dirty="0" smtClean="0"/>
              <a:t>, konfirmert 4. oktober 1868 i Enebakk kirke, bor på Kjølstad, vaksinert 6. oktober 1855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r>
              <a:rPr lang="nb-NO" sz="2400" b="1" i="1" dirty="0" smtClean="0"/>
              <a:t>Kilde: https://media.digitalarkivet.no/view/504/3273/153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24999" t="37301" r="40714" b="47460"/>
          <a:stretch/>
        </p:blipFill>
        <p:spPr>
          <a:xfrm>
            <a:off x="3456136" y="1475581"/>
            <a:ext cx="3456384" cy="86409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2142" t="44921" r="30712" b="47460"/>
          <a:stretch/>
        </p:blipFill>
        <p:spPr>
          <a:xfrm>
            <a:off x="575816" y="4139877"/>
            <a:ext cx="9361040" cy="5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Vielsen er viktig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Her må vi gjette på giftermålets tidspunkt etter konfirmasjonsåret, og kanskje bla en del. Vi kan jo søke her: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 smtClean="0"/>
              <a:t>Vi fant henne, med skrivefeil: Vi må gå til kirkeboka og 22/11-1877: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25713" t="27142" r="39285" b="55668"/>
          <a:stretch/>
        </p:blipFill>
        <p:spPr>
          <a:xfrm>
            <a:off x="1367904" y="3419797"/>
            <a:ext cx="3528392" cy="97472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25713" t="50000" r="26427" b="33491"/>
          <a:stretch/>
        </p:blipFill>
        <p:spPr>
          <a:xfrm>
            <a:off x="1359028" y="5724053"/>
            <a:ext cx="482453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301626"/>
            <a:ext cx="9056687" cy="453875"/>
          </a:xfrm>
        </p:spPr>
        <p:txBody>
          <a:bodyPr/>
          <a:lstStyle/>
          <a:p>
            <a:r>
              <a:rPr lang="nb-NO" dirty="0" smtClean="0"/>
              <a:t>Vielse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3238" y="827509"/>
            <a:ext cx="9056687" cy="6120678"/>
          </a:xfrm>
        </p:spPr>
        <p:txBody>
          <a:bodyPr/>
          <a:lstStyle/>
          <a:p>
            <a:r>
              <a:rPr lang="nb-NO" dirty="0" smtClean="0"/>
              <a:t>Viede: 22/11-1877 ungkar arbeidsmann Johan Amandus Pedersen, født Oppegaard på Nesodden, oppholder seg på Nordby i Enebakk, 25 år, far er arbeidsmann Peder Johannesen Oppegaard og pike Anne Kirstine </a:t>
            </a:r>
            <a:r>
              <a:rPr lang="nb-NO" dirty="0" err="1" smtClean="0"/>
              <a:t>Andreasdatter</a:t>
            </a:r>
            <a:r>
              <a:rPr lang="nb-NO" dirty="0" smtClean="0"/>
              <a:t>, født på Bjerke, oppholder seg på Bjerke i Enebakk, 24 år, far er arbeidsmann Andreas Christophersen</a:t>
            </a:r>
          </a:p>
          <a:p>
            <a:r>
              <a:rPr lang="nb-NO" dirty="0" smtClean="0"/>
              <a:t>Lysning 21/10, 28/10 og 4/11-1877, forlangt av brudgommen. Forlovere…</a:t>
            </a:r>
          </a:p>
          <a:p>
            <a:endParaRPr lang="nb-NO" dirty="0"/>
          </a:p>
          <a:p>
            <a:endParaRPr lang="nb-NO" dirty="0" smtClean="0"/>
          </a:p>
          <a:p>
            <a:endParaRPr lang="nb-NO" sz="2400" b="1" i="1" dirty="0" smtClean="0"/>
          </a:p>
          <a:p>
            <a:r>
              <a:rPr lang="nb-NO" sz="2400" b="1" i="1" dirty="0" smtClean="0"/>
              <a:t>Kilde: https://media.digitalarkivet.no/view/6239/32194/113</a:t>
            </a:r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  <a:p>
            <a:r>
              <a:rPr lang="nb-NO" sz="2400" b="1" i="1" dirty="0" smtClean="0"/>
              <a:t>Kilde: https://media.digitalarkivet.no/view/6239/32194/113 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3649" t="62812" r="21166" b="14661"/>
          <a:stretch/>
        </p:blipFill>
        <p:spPr>
          <a:xfrm>
            <a:off x="514428" y="5147989"/>
            <a:ext cx="936161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2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 videre: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Velg minst en dere vil følge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Leit gjerne etter andre barn enn det barnet dere har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Arbeide dere videre til person(er) som levde i 1801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17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Notater , merk nummerbruk: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 smtClean="0">
                <a:latin typeface="Viner Hand ITC" panose="03070502030502020203" pitchFamily="66" charset="0"/>
              </a:rPr>
              <a:t>10</a:t>
            </a:r>
            <a:r>
              <a:rPr lang="nb-NO" sz="2000" dirty="0">
                <a:latin typeface="Viner Hand ITC" panose="03070502030502020203" pitchFamily="66" charset="0"/>
              </a:rPr>
              <a:t>: Olaf Amandus Pedersen f. 12/11-1890 (Kria.) Bror Sigurd Johs. f. 3/3-1888 (Kria)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21: Anne Kirstine </a:t>
            </a:r>
            <a:r>
              <a:rPr lang="nb-NO" sz="2000" dirty="0" err="1">
                <a:latin typeface="Viner Hand ITC" panose="03070502030502020203" pitchFamily="66" charset="0"/>
              </a:rPr>
              <a:t>Huebye</a:t>
            </a:r>
            <a:r>
              <a:rPr lang="nb-NO" sz="2000" dirty="0">
                <a:latin typeface="Viner Hand ITC" panose="03070502030502020203" pitchFamily="66" charset="0"/>
              </a:rPr>
              <a:t> f. 25/7-1854 (Enebakk)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43: Helene Husebye f. 26/11-1827 (Enebakk)På Huseby 1854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42: Andreas Christophersen, </a:t>
            </a:r>
            <a:r>
              <a:rPr lang="nb-NO" sz="2000" dirty="0" err="1">
                <a:latin typeface="Viner Hand ITC" panose="03070502030502020203" pitchFamily="66" charset="0"/>
              </a:rPr>
              <a:t>gbr</a:t>
            </a:r>
            <a:r>
              <a:rPr lang="nb-NO" sz="2000" dirty="0">
                <a:latin typeface="Viner Hand ITC" panose="03070502030502020203" pitchFamily="66" charset="0"/>
              </a:rPr>
              <a:t>. på Huseby i 1854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21: Kjølstad 1868, vaksinert 6/10-1855, Bjerke 1877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20: Johan Amandus Pedersen f. ca. 1852 (Oppegård på Nesodden), </a:t>
            </a:r>
            <a:r>
              <a:rPr lang="nb-NO" sz="2000" dirty="0" err="1">
                <a:latin typeface="Viner Hand ITC" panose="03070502030502020203" pitchFamily="66" charset="0"/>
              </a:rPr>
              <a:t>arb</a:t>
            </a:r>
            <a:r>
              <a:rPr lang="nb-NO" sz="2000" dirty="0">
                <a:latin typeface="Viner Hand ITC" panose="03070502030502020203" pitchFamily="66" charset="0"/>
              </a:rPr>
              <a:t>. Bjerke 1877</a:t>
            </a:r>
          </a:p>
          <a:p>
            <a:r>
              <a:rPr lang="nb-NO" sz="2000" dirty="0">
                <a:latin typeface="Viner Hand ITC" panose="03070502030502020203" pitchFamily="66" charset="0"/>
              </a:rPr>
              <a:t>20 og 21: Gift 22/11-1877 (Enebakk kirke)</a:t>
            </a:r>
          </a:p>
          <a:p>
            <a:r>
              <a:rPr lang="nb-NO" sz="2000" dirty="0" smtClean="0">
                <a:latin typeface="Viner Hand ITC" panose="03070502030502020203" pitchFamily="66" charset="0"/>
              </a:rPr>
              <a:t>40: Peder</a:t>
            </a:r>
          </a:p>
          <a:p>
            <a:r>
              <a:rPr lang="nb-NO" sz="2000" dirty="0" smtClean="0">
                <a:latin typeface="Viner Hand ITC" panose="03070502030502020203" pitchFamily="66" charset="0"/>
              </a:rPr>
              <a:t>84: Christopher</a:t>
            </a:r>
            <a:endParaRPr lang="nb-NO" sz="2000" dirty="0">
              <a:latin typeface="Viner Hand ITC" panose="03070502030502020203" pitchFamily="66" charset="0"/>
            </a:endParaRPr>
          </a:p>
          <a:p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214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Helene Husebye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1768475"/>
            <a:ext cx="7960360" cy="4975225"/>
          </a:xfrm>
        </p:spPr>
      </p:pic>
    </p:spTree>
    <p:extLst>
      <p:ext uri="{BB962C8B-B14F-4D97-AF65-F5344CB8AC3E}">
        <p14:creationId xmlns:p14="http://schemas.microsoft.com/office/powerpoint/2010/main" val="124010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Gunhild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1768475"/>
            <a:ext cx="7960360" cy="4975225"/>
          </a:xfrm>
        </p:spPr>
      </p:pic>
    </p:spTree>
    <p:extLst>
      <p:ext uri="{BB962C8B-B14F-4D97-AF65-F5344CB8AC3E}">
        <p14:creationId xmlns:p14="http://schemas.microsoft.com/office/powerpoint/2010/main" val="26877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 er nå kommet til 1801!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1768475"/>
            <a:ext cx="7960360" cy="4975225"/>
          </a:xfrm>
        </p:spPr>
      </p:pic>
    </p:spTree>
    <p:extLst>
      <p:ext uri="{BB962C8B-B14F-4D97-AF65-F5344CB8AC3E}">
        <p14:creationId xmlns:p14="http://schemas.microsoft.com/office/powerpoint/2010/main" val="9211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Enebakk folketelling 1801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1768475"/>
            <a:ext cx="7960360" cy="4975225"/>
          </a:xfrm>
        </p:spPr>
      </p:pic>
    </p:spTree>
    <p:extLst>
      <p:ext uri="{BB962C8B-B14F-4D97-AF65-F5344CB8AC3E}">
        <p14:creationId xmlns:p14="http://schemas.microsoft.com/office/powerpoint/2010/main" val="2442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67469"/>
            <a:ext cx="9061450" cy="2088232"/>
          </a:xfrm>
        </p:spPr>
        <p:txBody>
          <a:bodyPr/>
          <a:lstStyle/>
          <a:p>
            <a:pPr eaLnBrk="1"/>
            <a:r>
              <a:rPr lang="nb-NO" altLang="nb-NO" dirty="0" smtClean="0"/>
              <a:t>Privat brev:</a:t>
            </a:r>
            <a:br>
              <a:rPr lang="nb-NO" altLang="nb-NO" dirty="0" smtClean="0"/>
            </a:br>
            <a:r>
              <a:rPr lang="nb-NO" altLang="nb-NO" dirty="0" smtClean="0"/>
              <a:t>Lå svogeren til </a:t>
            </a:r>
            <a:r>
              <a:rPr lang="nb-NO" altLang="nb-NO" dirty="0" smtClean="0"/>
              <a:t>oldefar </a:t>
            </a:r>
            <a:r>
              <a:rPr lang="nb-NO" altLang="nb-NO" dirty="0" smtClean="0"/>
              <a:t>med svigerinna si?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41306" r="13029" b="24400"/>
          <a:stretch>
            <a:fillRect/>
          </a:stretch>
        </p:blipFill>
        <p:spPr bwMode="auto">
          <a:xfrm>
            <a:off x="828675" y="3275781"/>
            <a:ext cx="84105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816" t="41306" r="13029" b="244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Foreldra til Gunhild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t="2188" r="19395" b="31080"/>
          <a:stretch/>
        </p:blipFill>
        <p:spPr>
          <a:xfrm>
            <a:off x="719832" y="1619597"/>
            <a:ext cx="9303198" cy="5112568"/>
          </a:xfrm>
        </p:spPr>
      </p:pic>
    </p:spTree>
    <p:extLst>
      <p:ext uri="{BB962C8B-B14F-4D97-AF65-F5344CB8AC3E}">
        <p14:creationId xmlns:p14="http://schemas.microsoft.com/office/powerpoint/2010/main" val="37306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Gunhild døpes i Enebakk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" y="1768475"/>
            <a:ext cx="7960360" cy="4975225"/>
          </a:xfrm>
        </p:spPr>
      </p:pic>
    </p:spTree>
    <p:extLst>
      <p:ext uri="{BB962C8B-B14F-4D97-AF65-F5344CB8AC3E}">
        <p14:creationId xmlns:p14="http://schemas.microsoft.com/office/powerpoint/2010/main" val="18695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Men så gikk det galt: Hvor er mora og faren til Gunhild </a:t>
            </a:r>
            <a:r>
              <a:rPr lang="nb-NO" dirty="0" err="1" smtClean="0"/>
              <a:t>Justsdatter</a:t>
            </a:r>
            <a:r>
              <a:rPr lang="nb-NO" dirty="0" smtClean="0"/>
              <a:t>?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5" t="25643" r="36322" b="24836"/>
          <a:stretch/>
        </p:blipFill>
        <p:spPr>
          <a:xfrm>
            <a:off x="2376016" y="1691605"/>
            <a:ext cx="4680520" cy="5522266"/>
          </a:xfrm>
        </p:spPr>
      </p:pic>
    </p:spTree>
    <p:extLst>
      <p:ext uri="{BB962C8B-B14F-4D97-AF65-F5344CB8AC3E}">
        <p14:creationId xmlns:p14="http://schemas.microsoft.com/office/powerpoint/2010/main" val="1121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Neste gang: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Veien mot 1600-tallet: Kirkebøker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dirty="0" smtClean="0"/>
              <a:t>Bygdebøker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i="1" dirty="0" smtClean="0">
                <a:solidFill>
                  <a:srgbClr val="FFFF00"/>
                </a:solidFill>
              </a:rPr>
              <a:t>Lekse:</a:t>
            </a:r>
          </a:p>
          <a:p>
            <a:pPr marL="1257300" lvl="3" indent="0"/>
            <a:r>
              <a:rPr lang="nb-NO" sz="3200" i="1" dirty="0" smtClean="0">
                <a:solidFill>
                  <a:srgbClr val="FFFF00"/>
                </a:solidFill>
              </a:rPr>
              <a:t>Registrer en del personer i </a:t>
            </a:r>
            <a:r>
              <a:rPr lang="nb-NO" sz="3200" i="1" dirty="0" err="1" smtClean="0">
                <a:solidFill>
                  <a:srgbClr val="FFFF00"/>
                </a:solidFill>
              </a:rPr>
              <a:t>slektsprogram</a:t>
            </a:r>
            <a:endParaRPr lang="nb-NO" sz="3200" i="1" dirty="0" smtClean="0">
              <a:solidFill>
                <a:srgbClr val="FFFF00"/>
              </a:solidFill>
            </a:endParaRPr>
          </a:p>
          <a:p>
            <a:pPr marL="1257300" lvl="3" indent="0"/>
            <a:r>
              <a:rPr lang="nb-NO" sz="3200" i="1" dirty="0" smtClean="0">
                <a:solidFill>
                  <a:srgbClr val="FFFF00"/>
                </a:solidFill>
              </a:rPr>
              <a:t>Ta med barn</a:t>
            </a:r>
          </a:p>
          <a:p>
            <a:pPr marL="1257300" lvl="3" indent="0"/>
            <a:r>
              <a:rPr lang="nb-NO" sz="3200" i="1" dirty="0" smtClean="0">
                <a:solidFill>
                  <a:srgbClr val="FFFF00"/>
                </a:solidFill>
              </a:rPr>
              <a:t>Skriv litt biografi</a:t>
            </a:r>
          </a:p>
          <a:p>
            <a:pPr marL="1257300" lvl="3" indent="0"/>
            <a:r>
              <a:rPr lang="nb-NO" sz="3200" i="1" dirty="0" smtClean="0">
                <a:solidFill>
                  <a:srgbClr val="FFFF00"/>
                </a:solidFill>
              </a:rPr>
              <a:t>Prøv å knytte bilder til et par personer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000" dirty="0" smtClean="0"/>
          </a:p>
          <a:p>
            <a:pPr marL="0" indent="0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01068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9862" cy="1250950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nb-NO" altLang="nb-NO" smtClean="0"/>
              <a:t>Sees neste uke</a:t>
            </a:r>
          </a:p>
        </p:txBody>
      </p:sp>
      <p:pic>
        <p:nvPicPr>
          <p:cNvPr id="64515" name="Picture 5" descr="https://wiki.uio.no/hf/ifikk/kun1000/images/thumb/6/69/Historien.jpg/650px-Histori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552575"/>
            <a:ext cx="9161463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3600450" y="5075238"/>
            <a:ext cx="23002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1600" i="1" dirty="0">
                <a:latin typeface="+mj-lt"/>
              </a:rPr>
              <a:t>Edvard Munch: Historien</a:t>
            </a:r>
          </a:p>
        </p:txBody>
      </p:sp>
    </p:spTree>
    <p:extLst>
      <p:ext uri="{BB962C8B-B14F-4D97-AF65-F5344CB8AC3E}">
        <p14:creationId xmlns:p14="http://schemas.microsoft.com/office/powerpoint/2010/main" val="17479700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/>
            <a:r>
              <a:rPr lang="nb-NO" altLang="nb-NO" dirty="0" smtClean="0"/>
              <a:t>Ukjent begravelse i nær familie: </a:t>
            </a:r>
            <a:br>
              <a:rPr lang="nb-NO" altLang="nb-NO" dirty="0" smtClean="0"/>
            </a:br>
            <a:r>
              <a:rPr lang="nb-NO" altLang="nb-NO" dirty="0" smtClean="0"/>
              <a:t>Disse var faktisk til stede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35590" r="14461" b="24400"/>
          <a:stretch>
            <a:fillRect/>
          </a:stretch>
        </p:blipFill>
        <p:spPr bwMode="auto">
          <a:xfrm>
            <a:off x="863600" y="1692275"/>
            <a:ext cx="87852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530" t="35590" r="14461" b="244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8068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/>
            <a:r>
              <a:rPr lang="nb-NO" altLang="nb-NO" dirty="0" smtClean="0"/>
              <a:t>Nummerering:</a:t>
            </a:r>
            <a:br>
              <a:rPr lang="nb-NO" altLang="nb-NO" dirty="0" smtClean="0"/>
            </a:br>
            <a:r>
              <a:rPr lang="nb-NO" altLang="nb-NO" dirty="0" smtClean="0"/>
              <a:t>Kartotekkort fra 1970-tallet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29874" r="13745" b="23257"/>
          <a:stretch>
            <a:fillRect/>
          </a:stretch>
        </p:blipFill>
        <p:spPr bwMode="auto">
          <a:xfrm>
            <a:off x="936625" y="1908175"/>
            <a:ext cx="87249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816" t="29874" r="13745" b="232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Nummerering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I et </a:t>
            </a:r>
            <a:r>
              <a:rPr lang="nb-NO" dirty="0" err="1"/>
              <a:t>slektsprogram</a:t>
            </a:r>
            <a:r>
              <a:rPr lang="nb-NO" dirty="0"/>
              <a:t> blir personer lagt inn fortløpende og får hvert sitt </a:t>
            </a:r>
            <a:r>
              <a:rPr lang="nb-NO" dirty="0" smtClean="0"/>
              <a:t>unike nummer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Dette nummer er </a:t>
            </a:r>
            <a:r>
              <a:rPr lang="nb-NO" dirty="0"/>
              <a:t>uinteressant for oss, men viktig for programmet.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/>
              <a:t>Vi nummererer derimot våre forfedre </a:t>
            </a:r>
            <a:r>
              <a:rPr lang="nb-NO" dirty="0" smtClean="0"/>
              <a:t>fortløpende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b-NO" dirty="0" smtClean="0"/>
              <a:t>Vi </a:t>
            </a:r>
            <a:r>
              <a:rPr lang="nb-NO" dirty="0"/>
              <a:t>er ubeskjedne nok til å nummerere oss sjøl som nummer 1, eller evt. et barn eller barnebarn av oss, avhengig av hvilke aner vi skal samle i en </a:t>
            </a:r>
            <a:r>
              <a:rPr lang="nb-NO" dirty="0" smtClean="0"/>
              <a:t>base</a:t>
            </a:r>
            <a:endParaRPr lang="nb-NO" dirty="0"/>
          </a:p>
          <a:p>
            <a:pPr>
              <a:defRPr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ssholder for innhold 2"/>
          <p:cNvSpPr>
            <a:spLocks noGrp="1"/>
          </p:cNvSpPr>
          <p:nvPr>
            <p:ph idx="1"/>
          </p:nvPr>
        </p:nvSpPr>
        <p:spPr>
          <a:xfrm>
            <a:off x="503808" y="0"/>
            <a:ext cx="9576817" cy="7559675"/>
          </a:xfrm>
        </p:spPr>
        <p:txBody>
          <a:bodyPr/>
          <a:lstStyle/>
          <a:p>
            <a:r>
              <a:rPr lang="nb-NO" altLang="nb-NO" b="1" dirty="0" smtClean="0">
                <a:solidFill>
                  <a:srgbClr val="FFFF00"/>
                </a:solidFill>
              </a:rPr>
              <a:t>1: Hans		2: Egbert			3: Karin</a:t>
            </a:r>
          </a:p>
          <a:p>
            <a:r>
              <a:rPr lang="nb-NO" altLang="nb-NO" b="1" dirty="0" smtClean="0">
                <a:solidFill>
                  <a:srgbClr val="FFFF00"/>
                </a:solidFill>
              </a:rPr>
              <a:t>4: Birger	5: Gudrun T.	6: Olaf		7: Gudrun S.</a:t>
            </a:r>
          </a:p>
          <a:p>
            <a:r>
              <a:rPr lang="nb-NO" altLang="nb-NO" b="1" dirty="0" smtClean="0">
                <a:solidFill>
                  <a:srgbClr val="FFFF00"/>
                </a:solidFill>
              </a:rPr>
              <a:t>8: Hakon	9: Thora			10: Victor	11: Dina</a:t>
            </a:r>
          </a:p>
          <a:p>
            <a:r>
              <a:rPr lang="nb-NO" altLang="nb-NO" b="1" dirty="0" smtClean="0">
                <a:solidFill>
                  <a:srgbClr val="FFFF00"/>
                </a:solidFill>
              </a:rPr>
              <a:t>12: Johan	13: Anne			14: Georg	15: Josefine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4 Birger er gift med 4+1=5 Gudrun T</a:t>
            </a:r>
            <a:br>
              <a:rPr lang="nb-NO" altLang="nb-NO" dirty="0" smtClean="0"/>
            </a:br>
            <a:r>
              <a:rPr lang="nb-NO" altLang="nb-NO" dirty="0" smtClean="0"/>
              <a:t>De er foreldre til 4:2=2 dvs. 2 Egbert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2 Egbert er gift med 2+1=3 Karin.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Foreldre til 4 Birger er 4x2=8 Hakon og 4x2+1=9 Thora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2 Egbert og 3 Karin fikk sønnen 2:2=1 Hans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Menn er partall, kvinner er oddetall med unntak av nr. 1 som ikke er definert med kjønn.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Far er det dobbelte av barn og mor er det dobbelte pluss 1.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nb-NO" altLang="nb-NO" dirty="0" smtClean="0"/>
              <a:t>Barn er det halve av faren og det halve av mor minus 1.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nb-NO" altLang="nb-NO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nb-NO" alt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msmincho"/>
        <a:cs typeface="msmincho"/>
      </a:majorFont>
      <a:minorFont>
        <a:latin typeface="Arial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34767</TotalTime>
  <Words>1036</Words>
  <Application>Microsoft Office PowerPoint</Application>
  <PresentationFormat>Egendefinert</PresentationFormat>
  <Paragraphs>221</Paragraphs>
  <Slides>54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54</vt:i4>
      </vt:variant>
    </vt:vector>
  </HeadingPairs>
  <TitlesOfParts>
    <vt:vector size="62" baseType="lpstr">
      <vt:lpstr>Arial Unicode MS</vt:lpstr>
      <vt:lpstr>Arial</vt:lpstr>
      <vt:lpstr>msmincho</vt:lpstr>
      <vt:lpstr>Times New Roman</vt:lpstr>
      <vt:lpstr>Viner Hand ITC</vt:lpstr>
      <vt:lpstr>Wingdings</vt:lpstr>
      <vt:lpstr>Office-tema</vt:lpstr>
      <vt:lpstr>Office-tema</vt:lpstr>
      <vt:lpstr>Slektsgransking grunnkurs</vt:lpstr>
      <vt:lpstr>Innhold i kurset:</vt:lpstr>
      <vt:lpstr>Plan for i dag:</vt:lpstr>
      <vt:lpstr>Primærkilde? Private brev:  Var Trygve en dritt?</vt:lpstr>
      <vt:lpstr>Privat brev: Lå svogeren til oldefar med svigerinna si?</vt:lpstr>
      <vt:lpstr>Ukjent begravelse i nær familie:  Disse var faktisk til stede</vt:lpstr>
      <vt:lpstr>Nummerering: Kartotekkort fra 1970-tallet</vt:lpstr>
      <vt:lpstr>Nummerering</vt:lpstr>
      <vt:lpstr>PowerPoint-presentasjon</vt:lpstr>
      <vt:lpstr>PowerPoint-presentasjon</vt:lpstr>
      <vt:lpstr>Slektsprogram</vt:lpstr>
      <vt:lpstr>Begynne å bruke slektsprogram</vt:lpstr>
      <vt:lpstr>Start ny base eller bruk gammel</vt:lpstr>
      <vt:lpstr>Åpningsbilde BK</vt:lpstr>
      <vt:lpstr>Først en gjennomgang</vt:lpstr>
      <vt:lpstr>Registrering</vt:lpstr>
      <vt:lpstr>Hva registrerer vi</vt:lpstr>
      <vt:lpstr>Vitsen med slektsprogram</vt:lpstr>
      <vt:lpstr>Legg til partner</vt:lpstr>
      <vt:lpstr>Legg til barn</vt:lpstr>
      <vt:lpstr>Legg til foreldre</vt:lpstr>
      <vt:lpstr>Legg inn andre personer</vt:lpstr>
      <vt:lpstr>Biografi</vt:lpstr>
      <vt:lpstr>Registrer noen personer</vt:lpstr>
      <vt:lpstr>Rapporter</vt:lpstr>
      <vt:lpstr>Anebok</vt:lpstr>
      <vt:lpstr>Anetre</vt:lpstr>
      <vt:lpstr>Anevifte</vt:lpstr>
      <vt:lpstr>Etterslektsbok</vt:lpstr>
      <vt:lpstr>Etterkommere i sirkel</vt:lpstr>
      <vt:lpstr>Litt statistikk</vt:lpstr>
      <vt:lpstr>Slektskap</vt:lpstr>
      <vt:lpstr>Å avslutte et slektsprogram</vt:lpstr>
      <vt:lpstr>Da skal dere jobbe:</vt:lpstr>
      <vt:lpstr>Da er vi klare for kirkebøker</vt:lpstr>
      <vt:lpstr>Eksempel fra forrige presentasjon:</vt:lpstr>
      <vt:lpstr>Finne 1910-personen i kirkeboka</vt:lpstr>
      <vt:lpstr>Kirkeboka i Digitalarkivet</vt:lpstr>
      <vt:lpstr>Fødsel</vt:lpstr>
      <vt:lpstr>Bla så kommer  vi til primærkilden</vt:lpstr>
      <vt:lpstr>Kanskje konfirmasjon er nyttig</vt:lpstr>
      <vt:lpstr>Vielsen er viktig</vt:lpstr>
      <vt:lpstr>Vielse</vt:lpstr>
      <vt:lpstr>Arbeid videre: </vt:lpstr>
      <vt:lpstr>Notater , merk nummerbruk:</vt:lpstr>
      <vt:lpstr>Helene Husebye</vt:lpstr>
      <vt:lpstr>Gunhild</vt:lpstr>
      <vt:lpstr>Vi er nå kommet til 1801!</vt:lpstr>
      <vt:lpstr>Enebakk folketelling 1801</vt:lpstr>
      <vt:lpstr>Foreldra til Gunhild</vt:lpstr>
      <vt:lpstr>Gunhild døpes i Enebakk</vt:lpstr>
      <vt:lpstr>Men så gikk det galt: Hvor er mora og faren til Gunhild Justsdatter?</vt:lpstr>
      <vt:lpstr>Neste gang:</vt:lpstr>
      <vt:lpstr>Sees neste uke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New Product</dc:title>
  <dc:creator>Hans Andreas Isdahl</dc:creator>
  <dc:description>General introduction of a new product taking customer wishes into account</dc:description>
  <cp:lastModifiedBy>Hanne</cp:lastModifiedBy>
  <cp:revision>36</cp:revision>
  <cp:lastPrinted>2022-11-07T15:49:46Z</cp:lastPrinted>
  <dcterms:created xsi:type="dcterms:W3CDTF">2022-10-09T14:03:55Z</dcterms:created>
  <dcterms:modified xsi:type="dcterms:W3CDTF">2022-11-08T21:21:35Z</dcterms:modified>
</cp:coreProperties>
</file>